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84" r:id="rId2"/>
    <p:sldId id="377" r:id="rId3"/>
    <p:sldId id="367" r:id="rId4"/>
    <p:sldId id="380" r:id="rId5"/>
    <p:sldId id="383" r:id="rId6"/>
    <p:sldId id="369" r:id="rId7"/>
    <p:sldId id="371" r:id="rId8"/>
    <p:sldId id="273" r:id="rId9"/>
    <p:sldId id="372" r:id="rId10"/>
    <p:sldId id="373" r:id="rId11"/>
    <p:sldId id="275" r:id="rId12"/>
    <p:sldId id="276" r:id="rId13"/>
    <p:sldId id="277" r:id="rId14"/>
    <p:sldId id="376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5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1628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002060"/>
                </a:solidFill>
                <a:cs typeface="B Zar" panose="00000400000000000000" pitchFamily="2" charset="-78"/>
              </a:rPr>
              <a:t>ویژه معلمان، خانواده و دانشجویان و اساتید</a:t>
            </a:r>
            <a:endParaRPr lang="en-US" sz="3600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اختلال خاص یادگیری ریاضی</a:t>
            </a:r>
            <a:endParaRPr lang="en-US" sz="44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155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03671"/>
              </p:ext>
            </p:extLst>
          </p:nvPr>
        </p:nvGraphicFramePr>
        <p:xfrm>
          <a:off x="554182" y="1371601"/>
          <a:ext cx="8208818" cy="4151974"/>
        </p:xfrm>
        <a:graphic>
          <a:graphicData uri="http://schemas.openxmlformats.org/drawingml/2006/table">
            <a:tbl>
              <a:tblPr rtl="1"/>
              <a:tblGrid>
                <a:gridCol w="689758"/>
                <a:gridCol w="6315694"/>
                <a:gridCol w="535380"/>
                <a:gridCol w="667986"/>
              </a:tblGrid>
              <a:tr h="43006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ردیف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بله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خیر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3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9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جفت پا بپرد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3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10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در حال حرکت جفت پا بپرد ؟ 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3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11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ضربدری راه برود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12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مثل یک سرباز با حرکت منظم و هماهنگ دست و پا رژه برود ؟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3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13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به راحتی از پله بالا و پائین برود ؟ 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3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14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به درستی و راحتی بپرد بالا ؟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3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15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اشیا را به طرف هدف پرتاب کند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16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توپی را که به سمتش پرتاب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شود بگیرد ؟ 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28600"/>
            <a:ext cx="82296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54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جهت یابی</a:t>
            </a:r>
            <a:endParaRPr lang="en-US" sz="5400" b="1" dirty="0">
              <a:solidFill>
                <a:srgbClr val="0000FF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39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35975"/>
              </p:ext>
            </p:extLst>
          </p:nvPr>
        </p:nvGraphicFramePr>
        <p:xfrm>
          <a:off x="533400" y="1828800"/>
          <a:ext cx="8343739" cy="4038600"/>
        </p:xfrm>
        <a:graphic>
          <a:graphicData uri="http://schemas.openxmlformats.org/drawingml/2006/table">
            <a:tbl>
              <a:tblPr rtl="1"/>
              <a:tblGrid>
                <a:gridCol w="654465"/>
                <a:gridCol w="5325094"/>
                <a:gridCol w="985652"/>
                <a:gridCol w="1378528"/>
              </a:tblGrid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ردیف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موفقیت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عدم موفقیت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می تواند مداد را به درستی در دست بگیرد و کنترل کند ؟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می تواند با هر دو چشم نور چراغ قوه را تعقیب کند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3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می تواند دکمه های لباس یا بند کفشش را به راحتی ببندد ؟ 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4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به محرکهای صوتی به درستی پاسخ می دهد؟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5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می تواند با استفاده از خمیر بازی یک توپ گرد درست کند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6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مهره های سوراخ دار را به نخ بکشد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7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می تواند صفحات کتاب را یکی یکی ورق بزند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8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می تواند در امتداد یک خط راست کاغذ را قیچی کند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9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می تواند نقطه چین ها را پر رنگ کرده و شکل را کامل کند ؟ 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10-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آیا ادراک عمق دارد؟ 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457200"/>
            <a:ext cx="57912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32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مهارت های حرکتی ظریف</a:t>
            </a:r>
            <a:endParaRPr lang="en-US" sz="3200" b="1" dirty="0">
              <a:solidFill>
                <a:srgbClr val="0000FF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695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20818"/>
              </p:ext>
            </p:extLst>
          </p:nvPr>
        </p:nvGraphicFramePr>
        <p:xfrm>
          <a:off x="304800" y="1676400"/>
          <a:ext cx="8578932" cy="3811592"/>
        </p:xfrm>
        <a:graphic>
          <a:graphicData uri="http://schemas.openxmlformats.org/drawingml/2006/table">
            <a:tbl>
              <a:tblPr rtl="1"/>
              <a:tblGrid>
                <a:gridCol w="2274692"/>
                <a:gridCol w="923728"/>
                <a:gridCol w="843148"/>
                <a:gridCol w="2790702"/>
                <a:gridCol w="843148"/>
                <a:gridCol w="903514"/>
              </a:tblGrid>
              <a:tr h="394649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حافظه عددی مستقیم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حافظه فعال معکوس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6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به ترتیبی که من تکرار می کنم ، تکرار کن!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latin typeface="+mn-lt"/>
                          <a:ea typeface="Calibri"/>
                          <a:cs typeface="B Zar" panose="00000400000000000000" pitchFamily="2" charset="-78"/>
                        </a:rPr>
                        <a:t>موفقیت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عدم موفقیت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بر عکس من تکرار کن!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موفقیت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عدم موفقیت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6 – 1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7 – 2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3 – 2 – 7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 5- 7 – 2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 – 1 – 6 – 4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 2- 3 -4 -6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8 – 5 – 3 – 2 – 7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1 -3 – 5 – 7 – 2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9 – 1 – 3 – 5 – 6 – 8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5 – 9 – 1 – 6 – 3 – 8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 – 4 – 9 – 2 – 7 – 3 – 6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4 – 1 – 2 – 9 – 7 – 6 – 3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7391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32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حافظه شنیداری مستقیم - معکوس</a:t>
            </a:r>
            <a:endParaRPr lang="en-US" sz="3200" b="1" dirty="0">
              <a:solidFill>
                <a:srgbClr val="0000FF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368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618275"/>
              </p:ext>
            </p:extLst>
          </p:nvPr>
        </p:nvGraphicFramePr>
        <p:xfrm>
          <a:off x="228600" y="1295398"/>
          <a:ext cx="8610600" cy="5115653"/>
        </p:xfrm>
        <a:graphic>
          <a:graphicData uri="http://schemas.openxmlformats.org/drawingml/2006/table">
            <a:tbl>
              <a:tblPr rtl="1"/>
              <a:tblGrid>
                <a:gridCol w="2531466"/>
                <a:gridCol w="935395"/>
                <a:gridCol w="838440"/>
                <a:gridCol w="2678673"/>
                <a:gridCol w="764308"/>
                <a:gridCol w="862318"/>
              </a:tblGrid>
              <a:tr h="443346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حافظه دیداری (مستقیم و معکوس)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حافظه دیداری فعال (معکوس)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66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کارت ها را به ترتیب بخوان و به ترتیب تکرار کن!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موفقیت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عدم موفقیت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کارت ها را به ترتیب بخوان و برعکس تکرار کن !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موفقیت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عدم موفقیت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6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2کارت  تصویری را به ترتیب بیان می کند ؟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2کارت تصویری را به ترتیب بخواند و برعکس تکرار کند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6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3کارت را تصویری را به ترتیب بیان می کند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3کارت تصویری را به ترتیب بخواند و برعکس تکرار کند؟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6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4کارت را تصویری را به ترتیب بیان می کند ؟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4کارت تصویری را به ترتیب بخواند و برعکس تکرار کند؟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6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5کارت را تصویری را به ترتیب بیان می کند ؟</a:t>
                      </a: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5کارت تصویری را به ترتیب بخواند و برعکس تکرار کند/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304800"/>
            <a:ext cx="5562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حافظه دیداری(مستقیم – معکوس)</a:t>
            </a:r>
            <a:endParaRPr lang="en-US" sz="2800" b="1" dirty="0">
              <a:solidFill>
                <a:srgbClr val="0000FF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10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67850"/>
              </p:ext>
            </p:extLst>
          </p:nvPr>
        </p:nvGraphicFramePr>
        <p:xfrm>
          <a:off x="838200" y="1295400"/>
          <a:ext cx="8019803" cy="4907280"/>
        </p:xfrm>
        <a:graphic>
          <a:graphicData uri="http://schemas.openxmlformats.org/drawingml/2006/table">
            <a:tbl>
              <a:tblPr rtl="1"/>
              <a:tblGrid>
                <a:gridCol w="6077199"/>
                <a:gridCol w="1118260"/>
                <a:gridCol w="824344"/>
              </a:tblGrid>
              <a:tr h="4724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پرسشنامه تشخیصی مربوط به توانمندی کودک پیش از دبستان-شماره 1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بلی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خیر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21 – آیا می تواند کاربرد وسایل را بگوید ؟ 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22 – آیا می توانداز کوتاه به بلند ردیف کند ؟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23 – آیا می تواندسبک و سنگین را تشخیص دهد ؟  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1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24 – آیا می تواند از بین یک مجموعه تعداد خاصی از اشکال را جدا نماید ؟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25 – آیا می تواند  نقص یک تصویر را تشخیص دهد؟ 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26 – آیا می تواند با توجه به تصویر داستان کوتاه  بگوید ؟ 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27 – آیا می تواند با توجه به ابزار شغل ها رابگوید ؟ 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28 – آیا می تواند گوشه های اجسام را تشخیص دهد ؟  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29 – آیا می تواند  خطوط مارپیچ رسم نماید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1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30 – آیا می تواند  شکل های مثل هم را تشخیص دهد ؟  ( وضعیت اشکال در فضا)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34266" marR="34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08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1371600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مفهوم کوچک و بزرگ</a:t>
            </a:r>
            <a:endParaRPr lang="en-US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pic>
        <p:nvPicPr>
          <p:cNvPr id="7" name="Picture 2" descr="C:\Users\1\Desktop\ddd - Copy\1 (4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14554"/>
            <a:ext cx="5324475" cy="2962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352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148115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Zar" panose="00000400000000000000" pitchFamily="2" charset="-78"/>
              </a:rPr>
              <a:t> مفهوم بالا و پایین</a:t>
            </a:r>
            <a:endParaRPr lang="en-US" sz="3600" b="1" dirty="0">
              <a:cs typeface="B Zar" panose="00000400000000000000" pitchFamily="2" charset="-78"/>
            </a:endParaRPr>
          </a:p>
        </p:txBody>
      </p:sp>
      <p:pic>
        <p:nvPicPr>
          <p:cNvPr id="12290" name="Picture 2" descr="C:\Users\1\Desktop\ddd - Copy\1 (2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09800"/>
            <a:ext cx="5000660" cy="3696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9314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مفهوم زیر و رو </a:t>
            </a:r>
            <a:endParaRPr lang="en-US" dirty="0"/>
          </a:p>
        </p:txBody>
      </p:sp>
      <p:pic>
        <p:nvPicPr>
          <p:cNvPr id="1027" name="Picture 3" descr="C:\Users\1\Desktop\ddd - Copy\1 (1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5029200" cy="4733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69122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مفهوم اول و آخر-نزدیک و دور</a:t>
            </a:r>
            <a:endParaRPr lang="en-US" dirty="0"/>
          </a:p>
        </p:txBody>
      </p:sp>
      <p:pic>
        <p:nvPicPr>
          <p:cNvPr id="10242" name="Picture 2" descr="C:\Users\1\Desktop\ddd - Copy\1 (13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608388" cy="4016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1818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42858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مفهوم عقب و جلو پشت و جلو</a:t>
            </a:r>
            <a:endParaRPr lang="en-US" dirty="0"/>
          </a:p>
        </p:txBody>
      </p:sp>
      <p:pic>
        <p:nvPicPr>
          <p:cNvPr id="8194" name="Picture 2" descr="C:\Users\1\Desktop\ddd - Copy\1 (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510222" cy="4662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1044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b="1" dirty="0" smtClean="0">
                <a:cs typeface="B Zar" panose="00000400000000000000" pitchFamily="2" charset="-78"/>
              </a:rPr>
              <a:t>تعریف</a:t>
            </a:r>
            <a:endParaRPr lang="en-US" sz="40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rgbClr val="000000"/>
                </a:solidFill>
                <a:latin typeface="IRANSansWeb"/>
                <a:cs typeface="B Zar" panose="00000400000000000000" pitchFamily="2" charset="-78"/>
              </a:rPr>
              <a:t>در واقع اختلال </a:t>
            </a:r>
            <a:r>
              <a:rPr lang="fa-IR" b="1" dirty="0">
                <a:solidFill>
                  <a:srgbClr val="000000"/>
                </a:solidFill>
                <a:latin typeface="IRANSansWeb"/>
                <a:cs typeface="B Zar" panose="00000400000000000000" pitchFamily="2" charset="-78"/>
              </a:rPr>
              <a:t>یادگیری، یک اختلال عصب شناختی است</a:t>
            </a:r>
            <a:r>
              <a:rPr lang="fa-IR" b="1" dirty="0" smtClean="0">
                <a:solidFill>
                  <a:srgbClr val="000000"/>
                </a:solidFill>
                <a:latin typeface="IRANSansWeb"/>
                <a:cs typeface="B Zar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rgbClr val="000000"/>
                </a:solidFill>
                <a:latin typeface="IRANSansWeb"/>
                <a:cs typeface="B Zar" panose="00000400000000000000" pitchFamily="2" charset="-78"/>
              </a:rPr>
              <a:t> </a:t>
            </a:r>
            <a:r>
              <a:rPr lang="fa-IR" b="1" dirty="0">
                <a:solidFill>
                  <a:srgbClr val="000000"/>
                </a:solidFill>
                <a:latin typeface="IRANSansWeb"/>
                <a:cs typeface="B Zar" panose="00000400000000000000" pitchFamily="2" charset="-78"/>
              </a:rPr>
              <a:t>به بیان ساده، اختلال یادگیری ناشی از تغییر در شیوه "سیم‌کشی" مغز یک فرد می باشد. </a:t>
            </a:r>
            <a:endParaRPr lang="fa-IR" b="1" dirty="0" smtClean="0">
              <a:solidFill>
                <a:srgbClr val="000000"/>
              </a:solidFill>
              <a:latin typeface="IRANSansWeb"/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rgbClr val="000000"/>
                </a:solidFill>
                <a:latin typeface="IRANSansWeb"/>
                <a:cs typeface="B Zar" panose="00000400000000000000" pitchFamily="2" charset="-78"/>
              </a:rPr>
              <a:t>کودکان </a:t>
            </a:r>
            <a:r>
              <a:rPr lang="fa-IR" b="1" dirty="0">
                <a:solidFill>
                  <a:srgbClr val="000000"/>
                </a:solidFill>
                <a:latin typeface="IRANSansWeb"/>
                <a:cs typeface="B Zar" panose="00000400000000000000" pitchFamily="2" charset="-78"/>
              </a:rPr>
              <a:t>مبتلا به اختلالات یادگیری به اندازه همسالان خود، یا حتی بیشتر از آنها، باهوش هستند، اما ممکن است در صورتی که برای درک مسائل تنها باشند، و یا به شیوه‌های معمول آموزش ببینند، در خواندن، نوشتن، هجی کردن، استدلال کردن، به خاطر آوردن، و یا سازماندهی اطلاعات، مشکل داشته باشند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1780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 مفهوم کوتاه و بلند</a:t>
            </a:r>
            <a:endParaRPr lang="en-US" dirty="0"/>
          </a:p>
        </p:txBody>
      </p:sp>
      <p:pic>
        <p:nvPicPr>
          <p:cNvPr id="4098" name="Picture 2" descr="C:\Users\1\Desktop\ddd - Copy\1 (2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4657725" cy="4714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541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 رسم خط صاف ( از بالا به پایین) </a:t>
            </a:r>
            <a:endParaRPr lang="en-US" dirty="0"/>
          </a:p>
        </p:txBody>
      </p:sp>
      <p:sp>
        <p:nvSpPr>
          <p:cNvPr id="7" name="7-Point Star 6"/>
          <p:cNvSpPr/>
          <p:nvPr/>
        </p:nvSpPr>
        <p:spPr>
          <a:xfrm>
            <a:off x="2214546" y="1285860"/>
            <a:ext cx="1214446" cy="1143008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-Point Star 7"/>
          <p:cNvSpPr/>
          <p:nvPr/>
        </p:nvSpPr>
        <p:spPr>
          <a:xfrm>
            <a:off x="2071670" y="5214950"/>
            <a:ext cx="1214446" cy="1143008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267994" y="3768332"/>
            <a:ext cx="2857518" cy="35719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be 10"/>
          <p:cNvSpPr/>
          <p:nvPr/>
        </p:nvSpPr>
        <p:spPr>
          <a:xfrm>
            <a:off x="5643570" y="1428736"/>
            <a:ext cx="1071570" cy="1071570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5572132" y="5214950"/>
            <a:ext cx="1071570" cy="1071570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644232" y="3856834"/>
            <a:ext cx="2857520" cy="158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9558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رسم خط  صاف ( از راست به چپ)</a:t>
            </a:r>
            <a:endParaRPr lang="en-US" dirty="0"/>
          </a:p>
        </p:txBody>
      </p:sp>
      <p:sp>
        <p:nvSpPr>
          <p:cNvPr id="7" name="7-Point Star 6"/>
          <p:cNvSpPr/>
          <p:nvPr/>
        </p:nvSpPr>
        <p:spPr>
          <a:xfrm>
            <a:off x="7072330" y="1714488"/>
            <a:ext cx="1214446" cy="1143008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-Point Star 7"/>
          <p:cNvSpPr/>
          <p:nvPr/>
        </p:nvSpPr>
        <p:spPr>
          <a:xfrm>
            <a:off x="571472" y="1643050"/>
            <a:ext cx="1214446" cy="1143008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1714480" y="2214554"/>
            <a:ext cx="5286412" cy="1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be 10"/>
          <p:cNvSpPr/>
          <p:nvPr/>
        </p:nvSpPr>
        <p:spPr>
          <a:xfrm>
            <a:off x="7215206" y="4071942"/>
            <a:ext cx="1071570" cy="1071570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642910" y="3857628"/>
            <a:ext cx="1071570" cy="1071570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1857356" y="4572008"/>
            <a:ext cx="5143536" cy="158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7353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fa-IR" dirty="0" smtClean="0"/>
              <a:t>مفهوم گردی و رسم آن  ( دایره 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43306" y="2428868"/>
            <a:ext cx="1785950" cy="221457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62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شکل های مثل هم</a:t>
            </a:r>
            <a:endParaRPr lang="en-US" dirty="0"/>
          </a:p>
        </p:txBody>
      </p:sp>
      <p:pic>
        <p:nvPicPr>
          <p:cNvPr id="20482" name="Picture 2" descr="C:\Users\1\Desktop\ddd - Copy\1 (1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244323" cy="4091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2073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  <a:ln w="152400">
            <a:solidFill>
              <a:srgbClr val="AB9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2976" y="500042"/>
            <a:ext cx="7072362" cy="7143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 شکلهای شبیه به هم</a:t>
            </a:r>
            <a:endParaRPr lang="en-US" dirty="0"/>
          </a:p>
        </p:txBody>
      </p:sp>
      <p:pic>
        <p:nvPicPr>
          <p:cNvPr id="25602" name="Picture 2" descr="C:\Users\1\Desktop\ddd - Copy\1 (2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154624" cy="44153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327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>
                <a:cs typeface="B Zar" panose="00000400000000000000" pitchFamily="2" charset="-78"/>
              </a:rPr>
              <a:t>ویژگی دانش آموز اختلال یاگیری چیست؟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>
                <a:solidFill>
                  <a:srgbClr val="002060"/>
                </a:solidFill>
                <a:ea typeface="+mj-ea"/>
                <a:cs typeface="B Zar" panose="00000400000000000000" pitchFamily="2" charset="-78"/>
              </a:rPr>
              <a:t>هوشبهرش عادی </a:t>
            </a:r>
            <a:r>
              <a:rPr lang="fa-IR" sz="2800" b="1" dirty="0" smtClean="0">
                <a:solidFill>
                  <a:srgbClr val="002060"/>
                </a:solidFill>
                <a:ea typeface="+mj-ea"/>
                <a:cs typeface="B Zar" panose="00000400000000000000" pitchFamily="2" charset="-78"/>
              </a:rPr>
              <a:t>است در </a:t>
            </a:r>
            <a:r>
              <a:rPr lang="fa-IR" sz="2800" b="1" dirty="0">
                <a:solidFill>
                  <a:srgbClr val="002060"/>
                </a:solidFill>
                <a:ea typeface="+mj-ea"/>
                <a:cs typeface="B Zar" panose="00000400000000000000" pitchFamily="2" charset="-78"/>
              </a:rPr>
              <a:t>مواردی بسیار باهوش </a:t>
            </a:r>
            <a:r>
              <a:rPr lang="fa-IR" sz="2800" b="1" dirty="0" smtClean="0">
                <a:solidFill>
                  <a:srgbClr val="002060"/>
                </a:solidFill>
                <a:ea typeface="+mj-ea"/>
                <a:cs typeface="B Zar" panose="00000400000000000000" pitchFamily="2" charset="-78"/>
              </a:rPr>
              <a:t>است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کند ذهن- دیرآموز و بیش فعال </a:t>
            </a: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نیست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fa-IR" sz="2800" b="1" dirty="0" smtClean="0">
                <a:solidFill>
                  <a:srgbClr val="D71E41"/>
                </a:solidFill>
                <a:ea typeface="+mj-ea"/>
                <a:cs typeface="B Zar" panose="00000400000000000000" pitchFamily="2" charset="-78"/>
              </a:rPr>
              <a:t>مشکلات </a:t>
            </a:r>
            <a:r>
              <a:rPr lang="fa-IR" sz="2800" b="1" dirty="0">
                <a:solidFill>
                  <a:srgbClr val="D71E41"/>
                </a:solidFill>
                <a:ea typeface="+mj-ea"/>
                <a:cs typeface="B Zar" panose="00000400000000000000" pitchFamily="2" charset="-78"/>
              </a:rPr>
              <a:t>بینایی – شنوایی و جسمی و </a:t>
            </a:r>
            <a:r>
              <a:rPr lang="fa-IR" sz="2800" b="1" dirty="0" smtClean="0">
                <a:solidFill>
                  <a:srgbClr val="D71E41"/>
                </a:solidFill>
                <a:ea typeface="+mj-ea"/>
                <a:cs typeface="B Zar" panose="00000400000000000000" pitchFamily="2" charset="-78"/>
              </a:rPr>
              <a:t>حرکتی  ندارد.</a:t>
            </a:r>
          </a:p>
          <a:p>
            <a:pPr marL="0" lvl="0" indent="0">
              <a:lnSpc>
                <a:spcPct val="150000"/>
              </a:lnSpc>
              <a:buClr>
                <a:srgbClr val="2DA2BF"/>
              </a:buClr>
              <a:buNone/>
            </a:pPr>
            <a:r>
              <a:rPr lang="fa-IR" sz="2800" b="1" dirty="0" smtClean="0">
                <a:solidFill>
                  <a:srgbClr val="474B78"/>
                </a:solidFill>
                <a:cs typeface="B Zar" panose="00000400000000000000" pitchFamily="2" charset="-78"/>
              </a:rPr>
              <a:t>با </a:t>
            </a:r>
            <a:r>
              <a:rPr lang="fa-IR" sz="2800" b="1" dirty="0">
                <a:solidFill>
                  <a:srgbClr val="474B78"/>
                </a:solidFill>
                <a:cs typeface="B Zar" panose="00000400000000000000" pitchFamily="2" charset="-78"/>
              </a:rPr>
              <a:t>این که هوش او عادیست اما در یادگیری یک یا چند درس دچار مشکلات جدی است.</a:t>
            </a:r>
          </a:p>
          <a:p>
            <a:pPr marL="0" lvl="0" indent="0">
              <a:lnSpc>
                <a:spcPct val="150000"/>
              </a:lnSpc>
              <a:buClr>
                <a:srgbClr val="2DA2BF"/>
              </a:buClr>
              <a:buNone/>
            </a:pPr>
            <a:r>
              <a:rPr lang="fa-IR" sz="2800" b="1" dirty="0" smtClean="0">
                <a:solidFill>
                  <a:srgbClr val="474B78"/>
                </a:solidFill>
                <a:cs typeface="B Zar" panose="00000400000000000000" pitchFamily="2" charset="-78"/>
              </a:rPr>
              <a:t>در </a:t>
            </a:r>
            <a:r>
              <a:rPr lang="fa-IR" sz="2800" b="1" dirty="0">
                <a:solidFill>
                  <a:srgbClr val="474B78"/>
                </a:solidFill>
                <a:cs typeface="B Zar" panose="00000400000000000000" pitchFamily="2" charset="-78"/>
              </a:rPr>
              <a:t>یادگیری یکی از فعالیت های آموزشی </a:t>
            </a:r>
            <a:r>
              <a:rPr lang="fa-IR" sz="2800" b="1" dirty="0" smtClean="0">
                <a:solidFill>
                  <a:srgbClr val="474B78"/>
                </a:solidFill>
                <a:cs typeface="B Zar" panose="00000400000000000000" pitchFamily="2" charset="-78"/>
              </a:rPr>
              <a:t>مثل </a:t>
            </a: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  </a:t>
            </a: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خواندن </a:t>
            </a: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  </a:t>
            </a:r>
            <a:r>
              <a:rPr lang="fa-IR" sz="2800" b="1" dirty="0">
                <a:solidFill>
                  <a:srgbClr val="0000FF"/>
                </a:solidFill>
                <a:cs typeface="B Zar" panose="00000400000000000000" pitchFamily="2" charset="-78"/>
              </a:rPr>
              <a:t>املاء </a:t>
            </a:r>
            <a:r>
              <a:rPr lang="fa-IR" sz="2800" b="1" dirty="0" smtClean="0">
                <a:solidFill>
                  <a:srgbClr val="6600CC"/>
                </a:solidFill>
                <a:cs typeface="B Zar" panose="00000400000000000000" pitchFamily="2" charset="-78"/>
              </a:rPr>
              <a:t>  </a:t>
            </a:r>
            <a:r>
              <a:rPr lang="fa-IR" sz="2800" b="1" dirty="0">
                <a:solidFill>
                  <a:srgbClr val="6600CC"/>
                </a:solidFill>
                <a:cs typeface="B Zar" panose="00000400000000000000" pitchFamily="2" charset="-78"/>
              </a:rPr>
              <a:t>ریاضی</a:t>
            </a:r>
          </a:p>
          <a:p>
            <a:pPr marL="0" lvl="0" indent="0">
              <a:lnSpc>
                <a:spcPct val="150000"/>
              </a:lnSpc>
              <a:buClr>
                <a:srgbClr val="2DA2BF"/>
              </a:buClr>
              <a:buNone/>
            </a:pPr>
            <a:r>
              <a:rPr lang="fa-IR" sz="2800" b="1" dirty="0">
                <a:solidFill>
                  <a:srgbClr val="474B78"/>
                </a:solidFill>
                <a:cs typeface="B Zar" panose="00000400000000000000" pitchFamily="2" charset="-78"/>
              </a:rPr>
              <a:t> </a:t>
            </a:r>
            <a:endParaRPr lang="en-US" sz="2800" b="1" dirty="0">
              <a:solidFill>
                <a:srgbClr val="474B78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en-US" sz="2800" b="1" dirty="0">
              <a:solidFill>
                <a:srgbClr val="D71E41"/>
              </a:solidFill>
              <a:ea typeface="+mj-ea"/>
              <a:cs typeface="B Zar" panose="00000400000000000000" pitchFamily="2" charset="-78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endParaRPr lang="en-US" sz="28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endParaRPr lang="en-US" sz="2800" b="1" dirty="0">
              <a:solidFill>
                <a:srgbClr val="002060"/>
              </a:solidFill>
              <a:ea typeface="+mj-ea"/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045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222222"/>
                </a:solidFill>
                <a:latin typeface="IRANSans"/>
                <a:cs typeface="B Zar" panose="00000400000000000000" pitchFamily="2" charset="-78"/>
              </a:rPr>
              <a:t>اختلال یادگیری ریاضی به معنی عدم توانایی کودک در یادگیری و درک مفاهیم و موضوعات مربوط به ریاضی می‌باشد</a:t>
            </a:r>
            <a:r>
              <a:rPr lang="fa-IR" b="1" dirty="0" smtClean="0">
                <a:solidFill>
                  <a:srgbClr val="222222"/>
                </a:solidFill>
                <a:latin typeface="IRANSans"/>
                <a:cs typeface="B Zar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solidFill>
                  <a:srgbClr val="222222"/>
                </a:solidFill>
                <a:latin typeface="IRANSans"/>
                <a:cs typeface="B Zar" panose="00000400000000000000" pitchFamily="2" charset="-78"/>
              </a:rPr>
              <a:t> </a:t>
            </a:r>
            <a:r>
              <a:rPr lang="fa-IR" b="1" dirty="0">
                <a:solidFill>
                  <a:srgbClr val="222222"/>
                </a:solidFill>
                <a:latin typeface="IRANSans"/>
                <a:cs typeface="B Zar" panose="00000400000000000000" pitchFamily="2" charset="-78"/>
              </a:rPr>
              <a:t>به طور کلی اختلال یادگیری به معنی عدم رشد کافی در مهارت‌های خاص تحصیلی است که در اثر مشکلات و بیماری‌های جسمی و عصبی ایجاد نشده باشند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690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400" b="1" dirty="0">
                <a:cs typeface="B Zar" panose="00000400000000000000" pitchFamily="2" charset="-78"/>
              </a:rPr>
              <a:t/>
            </a:r>
            <a:br>
              <a:rPr lang="fa-IR" sz="2400" b="1" dirty="0">
                <a:cs typeface="B Zar" panose="00000400000000000000" pitchFamily="2" charset="-78"/>
              </a:rPr>
            </a:br>
            <a:r>
              <a:rPr lang="fa-IR" sz="2400" b="1" dirty="0" smtClean="0">
                <a:solidFill>
                  <a:srgbClr val="EB641B">
                    <a:shade val="75000"/>
                  </a:srgbClr>
                </a:solidFill>
                <a:cs typeface="B Zar" panose="00000400000000000000" pitchFamily="2" charset="-78"/>
              </a:rPr>
              <a:t>چهار </a:t>
            </a:r>
            <a:r>
              <a:rPr lang="fa-IR" sz="2400" b="1" dirty="0">
                <a:solidFill>
                  <a:srgbClr val="EB641B">
                    <a:shade val="75000"/>
                  </a:srgbClr>
                </a:solidFill>
                <a:cs typeface="B Zar" panose="00000400000000000000" pitchFamily="2" charset="-78"/>
              </a:rPr>
              <a:t>گروه مهارتی در اختلال یادگیری ریاضی مختل می‌شوند که عبارتند از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مهارت‌های </a:t>
            </a:r>
            <a:r>
              <a:rPr lang="fa-IR" b="1" dirty="0">
                <a:cs typeface="B Zar" panose="00000400000000000000" pitchFamily="2" charset="-78"/>
              </a:rPr>
              <a:t>مربوط به زبان (مانند فهمیدن مفاهیم و اصطلاحات ریاضی و نام بردن آن)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مهارت‌های </a:t>
            </a:r>
            <a:r>
              <a:rPr lang="fa-IR" b="1" dirty="0">
                <a:cs typeface="B Zar" panose="00000400000000000000" pitchFamily="2" charset="-78"/>
              </a:rPr>
              <a:t>مربوط به ادراک (مانند شناخت و خواندن نشانه‌های عددی، حسابی و گروه بندی اعداد)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مهارت‌های </a:t>
            </a:r>
            <a:r>
              <a:rPr lang="fa-IR" b="1" dirty="0">
                <a:cs typeface="B Zar" panose="00000400000000000000" pitchFamily="2" charset="-78"/>
              </a:rPr>
              <a:t>مربوط به ریاضی (مانند انجام عملیات‌های ریاضی، شمارش اعداد و جدول ضرب)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مهارت‌های </a:t>
            </a:r>
            <a:r>
              <a:rPr lang="fa-IR" b="1" dirty="0">
                <a:cs typeface="B Zar" panose="00000400000000000000" pitchFamily="2" charset="-78"/>
              </a:rPr>
              <a:t>توجه (مانند نوشتن صحیح اعداد و به خاطر داشتن اعداد انتقال داده)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75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b="1" dirty="0">
                <a:cs typeface="B Zar" panose="00000400000000000000" pitchFamily="2" charset="-78"/>
              </a:rPr>
              <a:t>عمده ترین مشکلات فرایندی در کودکان دچار اختلال ریاضی</a:t>
            </a:r>
            <a:br>
              <a:rPr lang="fa-IR" b="1" dirty="0">
                <a:cs typeface="B Zar" panose="00000400000000000000" pitchFamily="2" charset="-78"/>
              </a:rPr>
            </a:b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مهارت های ادراکی – دیداری – حرکتی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مشکل دارند : 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معمولا </a:t>
            </a:r>
            <a:r>
              <a:rPr lang="fa-IR" sz="2000" b="1" dirty="0">
                <a:solidFill>
                  <a:srgbClr val="0000FF"/>
                </a:solidFill>
                <a:cs typeface="B Zar" panose="00000400000000000000" pitchFamily="2" charset="-78"/>
              </a:rPr>
              <a:t>برتری طرفی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ندارند 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تعادل و توازن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مشکل دارند . 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0000FF"/>
                </a:solidFill>
                <a:cs typeface="B Zar" panose="00000400000000000000" pitchFamily="2" charset="-78"/>
              </a:rPr>
              <a:t>جهت یابی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مشکل دارند . 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مهارتهای حرکتی ظریف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مشکل دارند 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0000FF"/>
                </a:solidFill>
                <a:cs typeface="B Zar" panose="00000400000000000000" pitchFamily="2" charset="-78"/>
              </a:rPr>
              <a:t>حافظه دیداری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مشکل دارند 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حافظه شنیداری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مشکل دارند . 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0000FF"/>
                </a:solidFill>
                <a:cs typeface="B Zar" panose="00000400000000000000" pitchFamily="2" charset="-78"/>
              </a:rPr>
              <a:t>حافظه فعال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مشکل دارند 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endParaRPr lang="fa-IR" sz="20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endParaRPr lang="fa-IR" sz="20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endParaRPr lang="fa-IR" sz="20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endParaRPr lang="fa-IR" sz="20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endParaRPr lang="fa-IR" sz="20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endParaRPr lang="fa-IR" sz="20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ClrTx/>
              <a:buSzTx/>
              <a:buNone/>
            </a:pPr>
            <a:r>
              <a:rPr lang="fa-IR" sz="2000" b="1" dirty="0">
                <a:solidFill>
                  <a:prstClr val="white"/>
                </a:solidFill>
                <a:cs typeface="B Zar" panose="00000400000000000000" pitchFamily="2" charset="-78"/>
              </a:rPr>
              <a:t> </a:t>
            </a:r>
            <a:endParaRPr lang="en-US" sz="2000" b="1" dirty="0">
              <a:solidFill>
                <a:prstClr val="white"/>
              </a:solidFill>
              <a:cs typeface="B Zar" panose="00000400000000000000" pitchFamily="2" charset="-78"/>
            </a:endParaRPr>
          </a:p>
          <a:p>
            <a:pPr>
              <a:lnSpc>
                <a:spcPct val="170000"/>
              </a:lnSpc>
            </a:pPr>
            <a:endParaRPr lang="en-US" sz="20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50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30557"/>
              </p:ext>
            </p:extLst>
          </p:nvPr>
        </p:nvGraphicFramePr>
        <p:xfrm>
          <a:off x="515779" y="1295400"/>
          <a:ext cx="8247220" cy="4572000"/>
        </p:xfrm>
        <a:graphic>
          <a:graphicData uri="http://schemas.openxmlformats.org/drawingml/2006/table">
            <a:tbl>
              <a:tblPr rtl="1"/>
              <a:tblGrid>
                <a:gridCol w="689662"/>
                <a:gridCol w="5028860"/>
                <a:gridCol w="1058892"/>
                <a:gridCol w="852418"/>
                <a:gridCol w="617388"/>
              </a:tblGrid>
              <a:tr h="38099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برتری راست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برتری چپ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هر دو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5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دست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از کدام دست برای نوشتن استفاده می کند؟                                               راست    چپ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از کدام دست برای پرتاب توپ استفاده می کند؟                                          راست    چپ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قیچی را در کدام دست می گیرد و کاغذ را برش می زند؟                              راست    چپ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چشم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از کدام چشم برای نگاه کردن از داخل استوانه استفاده می کند؟                      راست    چپ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از کدام چشم برای پرتاب کردن توپ داخل سبد استفاده می کند؟                    راست    چپ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از کدام چشم برای چشمک زدن استفاده می کند؟                                        راست    چپ</a:t>
                      </a:r>
                      <a:endParaRPr lang="en-US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28600"/>
            <a:ext cx="7010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ارزیابی برتری طرفی</a:t>
            </a:r>
            <a:endParaRPr lang="en-US" sz="4000" b="1" dirty="0">
              <a:solidFill>
                <a:srgbClr val="0000FF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51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57031"/>
              </p:ext>
            </p:extLst>
          </p:nvPr>
        </p:nvGraphicFramePr>
        <p:xfrm>
          <a:off x="762000" y="1524000"/>
          <a:ext cx="8246424" cy="4114800"/>
        </p:xfrm>
        <a:graphic>
          <a:graphicData uri="http://schemas.openxmlformats.org/drawingml/2006/table">
            <a:tbl>
              <a:tblPr rtl="1"/>
              <a:tblGrid>
                <a:gridCol w="792678"/>
                <a:gridCol w="5846618"/>
                <a:gridCol w="787730"/>
                <a:gridCol w="819398"/>
              </a:tblGrid>
              <a:tr h="42256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ردیف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بله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خیر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8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روی یک پا با چشمان باز بایستد؟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8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2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روی یک پا با چشمان بسته بایستد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8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3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سینه خیز می کند ؟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8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4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چهار دست و پا کند ؟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8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5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لی لی کند ؟ 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8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6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طناب بازی کند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7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روی یک خط صاف به سمت جلو گام بردارد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8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روی یک خط صاف به سمت عقب گام بردارد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28600"/>
            <a:ext cx="6629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8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تعادل و توازن</a:t>
            </a:r>
            <a:r>
              <a:rPr lang="fa-IR" sz="3600" dirty="0" smtClean="0">
                <a:cs typeface="B Zar" panose="00000400000000000000" pitchFamily="2" charset="-78"/>
              </a:rPr>
              <a:t> </a:t>
            </a:r>
            <a:endParaRPr lang="en-US" sz="36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51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45866"/>
              </p:ext>
            </p:extLst>
          </p:nvPr>
        </p:nvGraphicFramePr>
        <p:xfrm>
          <a:off x="805542" y="1371600"/>
          <a:ext cx="8109858" cy="4206240"/>
        </p:xfrm>
        <a:graphic>
          <a:graphicData uri="http://schemas.openxmlformats.org/drawingml/2006/table">
            <a:tbl>
              <a:tblPr rtl="1"/>
              <a:tblGrid>
                <a:gridCol w="631144"/>
                <a:gridCol w="5530724"/>
                <a:gridCol w="906357"/>
                <a:gridCol w="1041633"/>
              </a:tblGrid>
              <a:tr h="3430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ردیف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بله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خیر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9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جفت پا بپرد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10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در حال حرکت جفت پا بپرد ؟ 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11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ضربدری راه برود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12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مثل یک سرباز با حرکت منظم و هماهنگ دست و پا رژه برود ؟</a:t>
                      </a:r>
                      <a:endParaRPr lang="en-US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13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به راحتی از پله بالا و پائین برود ؟ 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14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به درستی و راحتی بپرد بالا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15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اشیا را به طرف هدف پرتاب کند ؟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16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تواند توپی را که به سمتش پرتاب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Zar" panose="00000400000000000000" pitchFamily="2" charset="-78"/>
                        </a:rPr>
                        <a:t>می شود بگیرد ؟ </a:t>
                      </a:r>
                      <a:endParaRPr lang="en-US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28600"/>
            <a:ext cx="71628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800" b="1" dirty="0" smtClean="0">
                <a:solidFill>
                  <a:srgbClr val="0000FF"/>
                </a:solidFill>
                <a:cs typeface="B Zar" panose="00000400000000000000" pitchFamily="2" charset="-78"/>
              </a:rPr>
              <a:t>تعادل و توازن</a:t>
            </a:r>
            <a:r>
              <a:rPr lang="fa-IR" sz="3600" dirty="0" smtClean="0">
                <a:cs typeface="B Zar" panose="00000400000000000000" pitchFamily="2" charset="-78"/>
              </a:rPr>
              <a:t> </a:t>
            </a:r>
            <a:endParaRPr lang="en-US" sz="36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16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838</TotalTime>
  <Words>1284</Words>
  <Application>Microsoft Office PowerPoint</Application>
  <PresentationFormat>On-screen Show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اختلال خاص یادگیری ریاضی</vt:lpstr>
      <vt:lpstr>تعریف</vt:lpstr>
      <vt:lpstr>ویژگی دانش آموز اختلال یاگیری چیست؟</vt:lpstr>
      <vt:lpstr>PowerPoint Presentation</vt:lpstr>
      <vt:lpstr> چهار گروه مهارتی در اختلال یادگیری ریاضی مختل می‌شوند که عبارتند از</vt:lpstr>
      <vt:lpstr>عمده ترین مشکلات فرایندی در کودکان دچار اختلال ریاضی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به کمک روش های تغییر رفتار</dc:title>
  <dc:creator>09018868042</dc:creator>
  <cp:lastModifiedBy>09018868042</cp:lastModifiedBy>
  <cp:revision>85</cp:revision>
  <dcterms:created xsi:type="dcterms:W3CDTF">2006-08-16T00:00:00Z</dcterms:created>
  <dcterms:modified xsi:type="dcterms:W3CDTF">2021-06-15T05:17:01Z</dcterms:modified>
</cp:coreProperties>
</file>